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e23924fb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e23924f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e23924fb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e23924fb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de5a54d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de5a54d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de5a54de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de5a54de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e23924fb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e23924fb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d5221e9ac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d5221e9a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ddaf7504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ddaf7504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d5221e9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d5221e9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d5221e9ac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d5221e9a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ddaf7504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ddaf7504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d5221e9ac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d5221e9ac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s" sz="1400">
                <a:solidFill>
                  <a:schemeClr val="dk2"/>
                </a:solidFill>
              </a:rPr>
              <a:t>del profesorado participante en movilidades y resto del claustro mediante transferencia de aprendizajes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s" sz="1400">
                <a:solidFill>
                  <a:schemeClr val="dk2"/>
                </a:solidFill>
              </a:rPr>
              <a:t>relacionándolos con la metodología de nuestro instituto en torno a un centro de interés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s" sz="1400">
                <a:solidFill>
                  <a:schemeClr val="dk2"/>
                </a:solidFill>
              </a:rPr>
              <a:t>así el desempeño de nuestro trabajo en el centro</a:t>
            </a:r>
            <a:endParaRPr sz="1400">
              <a:solidFill>
                <a:schemeClr val="dk2"/>
              </a:solidFill>
            </a:endParaRPr>
          </a:p>
          <a:p>
            <a:pPr indent="0" lvl="0" marL="137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2"/>
                </a:solidFill>
              </a:rPr>
              <a:t>5. resultado de las actividades planificadas para cumplir con el compromiso y a la responsabilidad que conlleva este proyecto europeo</a:t>
            </a:r>
            <a:endParaRPr sz="1400">
              <a:solidFill>
                <a:schemeClr val="dk2"/>
              </a:solidFill>
            </a:endParaRPr>
          </a:p>
          <a:p>
            <a:pPr indent="0" lvl="0" marL="137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de5a54de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de5a54de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e23924fb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e23924fb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merchetorres.mtp@gmail.com" TargetMode="External"/><Relationship Id="rId4" Type="http://schemas.openxmlformats.org/officeDocument/2006/relationships/hyperlink" Target="mailto:erasmuspuertadelmar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2VStZOy0SPw" TargetMode="External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google.com/maps/d/u/0/viewer?mid=1erd9UUdNXath8Jh0Dij_ZfANLMs&amp;ll=38.88913150383205%2C-2.45826634570426&amp;z=6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125" y="2342775"/>
            <a:ext cx="3819000" cy="21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025" y="2626475"/>
            <a:ext cx="1896450" cy="22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487825"/>
            <a:ext cx="8520600" cy="18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latin typeface="Oswald"/>
                <a:ea typeface="Oswald"/>
                <a:cs typeface="Oswald"/>
                <a:sym typeface="Oswald"/>
              </a:rPr>
              <a:t>DOSSIER INFORMATIVO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Oswald"/>
                <a:ea typeface="Oswald"/>
                <a:cs typeface="Oswald"/>
                <a:sym typeface="Oswald"/>
              </a:rPr>
              <a:t>ERASMUS +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Oswald"/>
                <a:ea typeface="Oswald"/>
                <a:cs typeface="Oswald"/>
                <a:sym typeface="Oswald"/>
              </a:rPr>
              <a:t>IES. </a:t>
            </a:r>
            <a:r>
              <a:rPr i="1" lang="es" sz="3600">
                <a:latin typeface="Oswald"/>
                <a:ea typeface="Oswald"/>
                <a:cs typeface="Oswald"/>
                <a:sym typeface="Oswald"/>
              </a:rPr>
              <a:t>PUERTA DEL MAR</a:t>
            </a:r>
            <a:r>
              <a:rPr lang="es" sz="3600">
                <a:latin typeface="Oswald"/>
                <a:ea typeface="Oswald"/>
                <a:cs typeface="Oswald"/>
                <a:sym typeface="Oswald"/>
              </a:rPr>
              <a:t> ALMUÑÉCAR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4125" y="3845663"/>
            <a:ext cx="476250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377250"/>
            <a:ext cx="85206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C78D8"/>
                </a:solidFill>
              </a:rPr>
              <a:t>¿DÓNDE?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368125" y="1015075"/>
            <a:ext cx="7879201" cy="3829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2"/>
          <p:cNvCxnSpPr/>
          <p:nvPr/>
        </p:nvCxnSpPr>
        <p:spPr>
          <a:xfrm flipH="1" rot="10800000">
            <a:off x="1583600" y="2546500"/>
            <a:ext cx="228000" cy="21156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22"/>
          <p:cNvCxnSpPr/>
          <p:nvPr/>
        </p:nvCxnSpPr>
        <p:spPr>
          <a:xfrm flipH="1" rot="10800000">
            <a:off x="1608925" y="1672225"/>
            <a:ext cx="3154500" cy="29772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22"/>
          <p:cNvCxnSpPr/>
          <p:nvPr/>
        </p:nvCxnSpPr>
        <p:spPr>
          <a:xfrm flipH="1" rot="10800000">
            <a:off x="1621600" y="3635950"/>
            <a:ext cx="2698500" cy="10008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22"/>
          <p:cNvCxnSpPr/>
          <p:nvPr/>
        </p:nvCxnSpPr>
        <p:spPr>
          <a:xfrm flipH="1" rot="10800000">
            <a:off x="1592025" y="3279225"/>
            <a:ext cx="1891500" cy="13608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22"/>
          <p:cNvCxnSpPr/>
          <p:nvPr/>
        </p:nvCxnSpPr>
        <p:spPr>
          <a:xfrm flipH="1" rot="10800000">
            <a:off x="1605650" y="4177425"/>
            <a:ext cx="2013900" cy="4626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C78D8"/>
                </a:solidFill>
              </a:rPr>
              <a:t>¿QUIÉNES?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1114850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8 PROFES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movilidades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repercuten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/>
              <a:t>CLAUSTRO				ALUMNADO 			    CENTRO</a:t>
            </a:r>
            <a:endParaRPr b="1"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838" y="1983450"/>
            <a:ext cx="598025" cy="5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6185" y="124516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523" y="1996123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4923" y="1996123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700" y="1983450"/>
            <a:ext cx="598025" cy="5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125" y="1232475"/>
            <a:ext cx="598025" cy="5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523" y="1245148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348" y="1245160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/>
          <p:nvPr/>
        </p:nvSpPr>
        <p:spPr>
          <a:xfrm>
            <a:off x="1524800" y="1919275"/>
            <a:ext cx="506700" cy="1152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/>
          <p:nvPr/>
        </p:nvSpPr>
        <p:spPr>
          <a:xfrm>
            <a:off x="2749100" y="3769725"/>
            <a:ext cx="1064100" cy="481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5642150" y="3706425"/>
            <a:ext cx="1216200" cy="60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3C78D8"/>
                </a:solidFill>
              </a:rPr>
              <a:t>CRITERIOS DE SELECCIÓN DE MOVILIDADES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s" sz="1500">
                <a:solidFill>
                  <a:schemeClr val="dk1"/>
                </a:solidFill>
              </a:rPr>
              <a:t>Coordinación Erasmus+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s" sz="1500">
                <a:solidFill>
                  <a:schemeClr val="dk1"/>
                </a:solidFill>
              </a:rPr>
              <a:t>Profesorado de la </a:t>
            </a:r>
            <a:r>
              <a:rPr b="1" lang="es" sz="1500">
                <a:solidFill>
                  <a:schemeClr val="dk1"/>
                </a:solidFill>
              </a:rPr>
              <a:t>Comisión Erasmus+</a:t>
            </a:r>
            <a:r>
              <a:rPr lang="es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s" sz="1500">
                <a:solidFill>
                  <a:schemeClr val="dk1"/>
                </a:solidFill>
              </a:rPr>
              <a:t>Destino definitivo o provisional que asegure transferencia</a:t>
            </a:r>
            <a:r>
              <a:rPr lang="es" sz="1500">
                <a:solidFill>
                  <a:schemeClr val="dk1"/>
                </a:solidFill>
              </a:rPr>
              <a:t> de formación al claustro y repercusión en trabajo en el centro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s" sz="1500">
                <a:solidFill>
                  <a:schemeClr val="dk1"/>
                </a:solidFill>
              </a:rPr>
              <a:t>Pertenencia a </a:t>
            </a:r>
            <a:r>
              <a:rPr b="1" lang="es" sz="1500">
                <a:solidFill>
                  <a:schemeClr val="dk1"/>
                </a:solidFill>
              </a:rPr>
              <a:t>órganos de gestión y coordinación</a:t>
            </a:r>
            <a:r>
              <a:rPr lang="es" sz="1500">
                <a:solidFill>
                  <a:schemeClr val="dk1"/>
                </a:solidFill>
              </a:rPr>
              <a:t> docente en el centro.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s" sz="1500">
                <a:solidFill>
                  <a:schemeClr val="dk1"/>
                </a:solidFill>
              </a:rPr>
              <a:t>Implicación activa </a:t>
            </a:r>
            <a:r>
              <a:rPr lang="es" sz="1500">
                <a:solidFill>
                  <a:schemeClr val="dk1"/>
                </a:solidFill>
              </a:rPr>
              <a:t>en</a:t>
            </a:r>
            <a:r>
              <a:rPr b="1" lang="es" sz="1500">
                <a:solidFill>
                  <a:schemeClr val="dk1"/>
                </a:solidFill>
              </a:rPr>
              <a:t> </a:t>
            </a:r>
            <a:r>
              <a:rPr lang="es" sz="1500">
                <a:solidFill>
                  <a:schemeClr val="dk1"/>
                </a:solidFill>
              </a:rPr>
              <a:t>actuaciones del </a:t>
            </a:r>
            <a:r>
              <a:rPr b="1" lang="es" sz="1500">
                <a:solidFill>
                  <a:schemeClr val="dk1"/>
                </a:solidFill>
              </a:rPr>
              <a:t>proyecto</a:t>
            </a:r>
            <a:r>
              <a:rPr lang="es" sz="1500">
                <a:solidFill>
                  <a:schemeClr val="dk1"/>
                </a:solidFill>
              </a:rPr>
              <a:t>, en </a:t>
            </a:r>
            <a:r>
              <a:rPr lang="es" sz="1500">
                <a:solidFill>
                  <a:schemeClr val="dk1"/>
                </a:solidFill>
              </a:rPr>
              <a:t>organización y gestión en las movilidades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s" sz="1500">
                <a:solidFill>
                  <a:schemeClr val="dk1"/>
                </a:solidFill>
              </a:rPr>
              <a:t>Participación activa en actividades Erasmus +</a:t>
            </a:r>
            <a:r>
              <a:rPr lang="es" sz="1500">
                <a:solidFill>
                  <a:schemeClr val="dk1"/>
                </a:solidFill>
              </a:rPr>
              <a:t> en el centro y nuestra comunidad educativa (página web, facebook, reuniones de coordinación) v elaboración de materiales dirigidos a este fin, en colaboración directa con la presidencia de la comisión Erasmus.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s" sz="1500">
                <a:solidFill>
                  <a:schemeClr val="dk1"/>
                </a:solidFill>
              </a:rPr>
              <a:t>Profesorado participante en </a:t>
            </a:r>
            <a:r>
              <a:rPr b="1" lang="es" sz="1500">
                <a:solidFill>
                  <a:schemeClr val="dk1"/>
                </a:solidFill>
              </a:rPr>
              <a:t>Programa de enseñanza bilingüe</a:t>
            </a:r>
            <a:r>
              <a:rPr lang="es" sz="1500">
                <a:solidFill>
                  <a:schemeClr val="dk1"/>
                </a:solidFill>
              </a:rPr>
              <a:t> del centro o con </a:t>
            </a:r>
            <a:r>
              <a:rPr b="1" lang="es" sz="1500">
                <a:solidFill>
                  <a:schemeClr val="dk1"/>
                </a:solidFill>
              </a:rPr>
              <a:t>compromiso de incorporación</a:t>
            </a:r>
            <a:r>
              <a:rPr lang="es" sz="1500">
                <a:solidFill>
                  <a:schemeClr val="dk1"/>
                </a:solidFill>
              </a:rPr>
              <a:t> inminente al mismo.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s" sz="1500">
                <a:solidFill>
                  <a:schemeClr val="dk1"/>
                </a:solidFill>
              </a:rPr>
              <a:t>Profesorado interesado</a:t>
            </a:r>
            <a:r>
              <a:rPr lang="es" sz="1500">
                <a:solidFill>
                  <a:schemeClr val="dk1"/>
                </a:solidFill>
              </a:rPr>
              <a:t> en las actividades del programa y que manifieste</a:t>
            </a:r>
            <a:r>
              <a:rPr b="1" lang="es" sz="1500">
                <a:solidFill>
                  <a:schemeClr val="dk1"/>
                </a:solidFill>
              </a:rPr>
              <a:t> compromiso</a:t>
            </a:r>
            <a:r>
              <a:rPr lang="es" sz="1500">
                <a:solidFill>
                  <a:schemeClr val="dk1"/>
                </a:solidFill>
              </a:rPr>
              <a:t> fehaciente de trabajo en mismo.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5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616275" y="1088575"/>
            <a:ext cx="7584900" cy="34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C78D8"/>
                </a:solidFill>
              </a:rPr>
              <a:t>¿QUÉ CONLLEVA SER CENTRO ERASMUS+?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23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b="1" lang="es">
                <a:solidFill>
                  <a:schemeClr val="accent2"/>
                </a:solidFill>
              </a:rPr>
              <a:t>EXPERIENCIA</a:t>
            </a:r>
            <a:endParaRPr b="1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b="1" lang="es">
                <a:solidFill>
                  <a:schemeClr val="accent2"/>
                </a:solidFill>
              </a:rPr>
              <a:t>SOMOS VISIBLES/ELEGIBLES EN EUROPA </a:t>
            </a:r>
            <a:endParaRPr b="1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b="1" lang="es">
                <a:solidFill>
                  <a:schemeClr val="accent2"/>
                </a:solidFill>
              </a:rPr>
              <a:t>ENTRAMOS EN UN CIRCUITO QUE PROPORCIONA DIMENSIÓN TRASNACIONAL A NUESTRO TRABAJO</a:t>
            </a:r>
            <a:endParaRPr b="1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b="1" lang="es">
                <a:solidFill>
                  <a:schemeClr val="accent2"/>
                </a:solidFill>
              </a:rPr>
              <a:t>ABRIMOS LA PUERTA A </a:t>
            </a:r>
            <a:endParaRPr b="1"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-"/>
            </a:pPr>
            <a:r>
              <a:rPr b="1" lang="es">
                <a:solidFill>
                  <a:schemeClr val="accent2"/>
                </a:solidFill>
              </a:rPr>
              <a:t>OTROS PROYECTOS K1 DE FORMACIÓN</a:t>
            </a:r>
            <a:endParaRPr b="1"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-"/>
            </a:pPr>
            <a:r>
              <a:rPr b="1" lang="es">
                <a:solidFill>
                  <a:schemeClr val="accent2"/>
                </a:solidFill>
              </a:rPr>
              <a:t>MOVILIDADES K2 CON ALUMNADO Y TRABAJO CON INSTITUTOS EUROPEOS</a:t>
            </a:r>
            <a:endParaRPr b="1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b="1" lang="es">
                <a:solidFill>
                  <a:schemeClr val="accent2"/>
                </a:solidFill>
              </a:rPr>
              <a:t>CALIDAD</a:t>
            </a:r>
            <a:endParaRPr b="1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C78D8"/>
                </a:solidFill>
              </a:rPr>
              <a:t>DUDAS/ SUGERENCIAS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COORDINACIÓN ERASMUS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merchetorres.mtp@gmail.com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erasmuspuertadelmar@gmail.com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rasmus+ es el programa de la Unión Europea para la educación, la formación, la juventud y el deporte para el periodo 2014-2020.&#10;El Servicio Español para la Internacionalización de la Educación (SEPIE) es la Agencia Nacional para la gestión del programa Erasmus+ en España en el ámbito de la educación y la formación." id="64" name="Google Shape;64;p14" title="ERASMUS+ 2014 20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575" y="322925"/>
            <a:ext cx="8246225" cy="46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C78D8"/>
                </a:solidFill>
              </a:rPr>
              <a:t>ERASMUS +</a:t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(2014-2020) es un programa integrado con 3 Acciones Clave con oportunidades para todas las personas y en todos los sectores educativos (</a:t>
            </a: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Educación Escolar</a:t>
            </a: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, Formación Profesional, Educación Superior y Educación de Personas Adultas):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Movilidad de las personas por motivos de aprendizaje</a:t>
            </a: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 (Acción Clave 1 - </a:t>
            </a: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KA1</a:t>
            </a: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Cooperación para la innovación y el intercambio de buenas prácticas (Acción Clave 2 - KA2): Asociaciones Estratégicas.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Reforma de las políticas de los sistemas de educación, formación y juventud (Acción Clave 3 - KA3).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3C78D8"/>
                </a:solidFill>
              </a:rPr>
              <a:t>ERASMUS + EN ALMUÑÉCAR</a:t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 u="sng">
                <a:solidFill>
                  <a:schemeClr val="hlink"/>
                </a:solidFill>
                <a:hlinkClick r:id="rId3"/>
              </a:rPr>
              <a:t>https://www.google.com/maps/d/u/0/viewer?mid=1erd9UUdNXath8Jh0Dij_ZfANLMs&amp;ll=38.88913150383205%2C-2.45826634570426&amp;z=6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311708" y="8554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C78D8"/>
                </a:solidFill>
              </a:rPr>
              <a:t>NUESTRO PROYECTO</a:t>
            </a:r>
            <a:endParaRPr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6838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rgbClr val="76838F"/>
                </a:solidFill>
              </a:rPr>
              <a:t>2019-1-ES01-KA101-062999</a:t>
            </a:r>
            <a:endParaRPr b="1" sz="1800">
              <a:solidFill>
                <a:srgbClr val="76838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800">
                <a:solidFill>
                  <a:srgbClr val="76838F"/>
                </a:solidFill>
                <a:highlight>
                  <a:srgbClr val="F2F5F9"/>
                </a:highlight>
              </a:rPr>
              <a:t>Las oportunidades europeas</a:t>
            </a:r>
            <a:endParaRPr b="1" i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76838F"/>
                </a:solidFill>
                <a:highlight>
                  <a:srgbClr val="F2F5F9"/>
                </a:highlight>
              </a:rPr>
              <a:t>24 m </a:t>
            </a:r>
            <a:r>
              <a:rPr b="1" lang="es" sz="1800">
                <a:solidFill>
                  <a:srgbClr val="76838F"/>
                </a:solidFill>
                <a:highlight>
                  <a:srgbClr val="F2F5F9"/>
                </a:highlight>
              </a:rPr>
              <a:t>31/12/19 a 31/12/21</a:t>
            </a:r>
            <a:endParaRPr sz="1800">
              <a:solidFill>
                <a:srgbClr val="76838F"/>
              </a:solidFill>
              <a:highlight>
                <a:srgbClr val="F2F5F9"/>
              </a:highlight>
            </a:endParaRPr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311700" y="2834125"/>
            <a:ext cx="8520600" cy="18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550" y="1947425"/>
            <a:ext cx="337185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7675025" y="468175"/>
            <a:ext cx="1157275" cy="135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 b="0" l="0" r="0" t="38355"/>
          <a:stretch/>
        </p:blipFill>
        <p:spPr>
          <a:xfrm>
            <a:off x="594475" y="3034400"/>
            <a:ext cx="3569300" cy="127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3C78D8"/>
                </a:solidFill>
              </a:rPr>
              <a:t>ÍTEMS </a:t>
            </a:r>
            <a:r>
              <a:rPr b="1" lang="es">
                <a:solidFill>
                  <a:schemeClr val="dk2"/>
                </a:solidFill>
              </a:rPr>
              <a:t>DE LA ACCIÓN CLAVE 1 (K1) 2019</a:t>
            </a:r>
            <a:endParaRPr b="1" sz="5200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760950"/>
            <a:ext cx="8520600" cy="28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Pedagogy and didactics</a:t>
            </a:r>
            <a:endParaRPr/>
          </a:p>
          <a:p>
            <a:pPr indent="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Teaching and learning of foreign languages</a:t>
            </a:r>
            <a:endParaRPr/>
          </a:p>
          <a:p>
            <a:pPr indent="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Early School Leaving / combating failure in education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C78D8"/>
                </a:solidFill>
              </a:rPr>
              <a:t>OBJETIVOS </a:t>
            </a:r>
            <a:r>
              <a:rPr lang="es"/>
              <a:t>DE NUESTRO PROYECTO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224650"/>
            <a:ext cx="8520600" cy="31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s" sz="1400"/>
              <a:t>M</a:t>
            </a:r>
            <a:r>
              <a:rPr b="1" lang="es" sz="1400"/>
              <a:t>ejorar cualificación profesiona</a:t>
            </a:r>
            <a:r>
              <a:rPr lang="es" sz="1400"/>
              <a:t>l 	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b="1" lang="es" sz="1400"/>
              <a:t>Promocionar los valores europeos 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b="1" lang="es" sz="1400"/>
              <a:t>Mejorar nuestras habilidades organizativas, metodológicas y lingüísticas</a:t>
            </a:r>
            <a:r>
              <a:rPr lang="es" sz="1400"/>
              <a:t> 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s" sz="1400"/>
              <a:t>Promover actividades que beneficien el </a:t>
            </a:r>
            <a:r>
              <a:rPr b="1" lang="es" sz="1400"/>
              <a:t>desarrollo y la difusión de las actuaciones Erasmus +</a:t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b="1" lang="es" sz="1400"/>
              <a:t>Implementar y difundir buenas prácticas</a:t>
            </a:r>
            <a:r>
              <a:rPr lang="es" sz="1400"/>
              <a:t>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b="1" lang="es" sz="1400"/>
              <a:t>Influir en la mejora de los resultados</a:t>
            </a:r>
            <a:r>
              <a:rPr lang="es" sz="1400"/>
              <a:t> académicos y en el desarrollo de las Competencias Clave europeas 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766" y="1115766"/>
            <a:ext cx="636125" cy="6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793" y="1472993"/>
            <a:ext cx="636125" cy="6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2478" y="1638278"/>
            <a:ext cx="838200" cy="8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987625"/>
            <a:ext cx="501925" cy="50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2250" y="3928525"/>
            <a:ext cx="725125" cy="7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669042" y="3928514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C78D8"/>
                </a:solidFill>
              </a:rPr>
              <a:t>¿CÓMO?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/>
              <a:t>8 MOVILIDADES</a:t>
            </a:r>
            <a:r>
              <a:rPr lang="es"/>
              <a:t> DE PROFESORADO CONSISTENTES EN: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/>
              <a:t> 1 VISITA DE OBSERVACIÓN A INSTITUTO EUROPEO (Alemania/Italia) organización, gestión y métodos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/>
              <a:t>3 CURSOS ESTRUCTURADOS PARA 6 PROFESORES: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/>
              <a:t>Gestión y organización de centros (FINLANDIA)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/>
              <a:t>Inglés (IRLANDA)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"/>
              <a:t>Metodología (HUNGRÍA)</a:t>
            </a:r>
            <a:endParaRPr/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/>
              <a:t>TRANSFERENCIA Y DIFUSIÓN</a:t>
            </a:r>
            <a:r>
              <a:rPr lang="es"/>
              <a:t> DE APRENDIZAJES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/>
              <a:t>REFLEXIÓN                 FORMACIÓN                    IMPLEMENTACIÓN</a:t>
            </a:r>
            <a:endParaRPr b="1"/>
          </a:p>
          <a:p>
            <a:pPr indent="0" lvl="0" marL="18288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4884975" y="4008125"/>
            <a:ext cx="857400" cy="56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/>
          <p:nvPr/>
        </p:nvSpPr>
        <p:spPr>
          <a:xfrm flipH="1" rot="10800000">
            <a:off x="2367625" y="4008119"/>
            <a:ext cx="707700" cy="56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C78D8"/>
                </a:solidFill>
              </a:rPr>
              <a:t>¿CUÁNDO?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CURSO 19-20: VISITA				Primavera’20: Jobshadowing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CURSO 20-21: 2 CURSOS 			Otoño’20: Inglés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									Primavera’21: Metodología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CURSO 21-22: 1 CURSO				Otoño’21: Organización centros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							</a:t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4027650" y="2769900"/>
            <a:ext cx="381000" cy="43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4000500" y="2186413"/>
            <a:ext cx="435300" cy="43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4000500" y="3790400"/>
            <a:ext cx="435300" cy="43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4000500" y="1242175"/>
            <a:ext cx="381000" cy="43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